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5" r:id="rId2"/>
    <p:sldId id="394" r:id="rId3"/>
    <p:sldId id="395" r:id="rId4"/>
    <p:sldId id="399" r:id="rId5"/>
    <p:sldId id="403" r:id="rId6"/>
    <p:sldId id="416" r:id="rId7"/>
    <p:sldId id="415" r:id="rId8"/>
    <p:sldId id="396" r:id="rId9"/>
    <p:sldId id="401" r:id="rId10"/>
    <p:sldId id="418" r:id="rId11"/>
    <p:sldId id="419" r:id="rId12"/>
    <p:sldId id="420" r:id="rId13"/>
    <p:sldId id="397" r:id="rId14"/>
    <p:sldId id="404" r:id="rId15"/>
    <p:sldId id="406" r:id="rId16"/>
    <p:sldId id="409" r:id="rId17"/>
    <p:sldId id="413" r:id="rId18"/>
    <p:sldId id="414" r:id="rId19"/>
    <p:sldId id="411" r:id="rId20"/>
    <p:sldId id="412" r:id="rId21"/>
    <p:sldId id="393" r:id="rId22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83" d="100"/>
          <a:sy n="83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09/24/2020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Lecture 3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i.no/publ/eldre/rapport-fra-seksualvane-undersokel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i.no/publ/eldre/rapport-fra-seksualvane-undersokel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Epidemiological </a:t>
            </a:r>
            <a:r>
              <a:rPr lang="en-US" dirty="0" smtClean="0"/>
              <a:t>Studies – Part 1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September 24</a:t>
            </a:r>
            <a:r>
              <a:rPr lang="en-US" smtClean="0"/>
              <a:t>, </a:t>
            </a:r>
            <a:r>
              <a:rPr lang="en-US" smtClean="0"/>
              <a:t>2020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10.6 in Aalen et al. (2006)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69" y="1825625"/>
            <a:ext cx="7508662" cy="366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10.6 in Aalen et al. (2006),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Repeated cross-sectional studies on sexual habits (1987–2002)</a:t>
            </a:r>
          </a:p>
          <a:p>
            <a:pPr lvl="1"/>
            <a:r>
              <a:rPr lang="en-US" dirty="0" smtClean="0"/>
              <a:t>Norwegian Institute of Public Health</a:t>
            </a:r>
          </a:p>
          <a:p>
            <a:pPr lvl="1"/>
            <a:r>
              <a:rPr lang="en-US" dirty="0">
                <a:hlinkClick r:id="rId2"/>
              </a:rPr>
              <a:t>https://www.fhi.no/publ/eldre/rapport-fra-seksualvane-undersokels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Obtaining knowledge about sexual habits of the population</a:t>
            </a:r>
          </a:p>
          <a:p>
            <a:pPr lvl="1"/>
            <a:r>
              <a:rPr lang="en-US" dirty="0" smtClean="0"/>
              <a:t>Understanding, predicting, and preventing sexually transmitted diseases</a:t>
            </a:r>
          </a:p>
          <a:p>
            <a:pPr lvl="1"/>
            <a:r>
              <a:rPr lang="en-US" dirty="0" smtClean="0"/>
              <a:t>Preventing unwanted pregnancies</a:t>
            </a:r>
          </a:p>
          <a:p>
            <a:r>
              <a:rPr lang="en-US" dirty="0" smtClean="0"/>
              <a:t>Surveys conducted at 5-year intervals</a:t>
            </a:r>
          </a:p>
          <a:p>
            <a:pPr lvl="1"/>
            <a:r>
              <a:rPr lang="en-US" dirty="0" smtClean="0"/>
              <a:t>Four questionnaires in 1987, 1992, 1997, and 2002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7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10.6 in Aalen et al. (2006),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Questionnaire in 2002</a:t>
            </a:r>
          </a:p>
          <a:p>
            <a:pPr lvl="1"/>
            <a:r>
              <a:rPr lang="en-US" dirty="0" smtClean="0"/>
              <a:t>Sent out to 10,000 subjects aged 18–49 years</a:t>
            </a:r>
          </a:p>
          <a:p>
            <a:pPr lvl="1"/>
            <a:r>
              <a:rPr lang="en-US" dirty="0" smtClean="0"/>
              <a:t>Response rate of 36%</a:t>
            </a:r>
          </a:p>
          <a:p>
            <a:pPr lvl="1"/>
            <a:r>
              <a:rPr lang="en-US" dirty="0" smtClean="0"/>
              <a:t>95.6% of males and 96.8% of females having had sexual intercourse</a:t>
            </a:r>
          </a:p>
          <a:p>
            <a:r>
              <a:rPr lang="en-US" dirty="0" smtClean="0"/>
              <a:t>Main conclusions on time trends based on all questionnaires</a:t>
            </a:r>
          </a:p>
          <a:p>
            <a:pPr lvl="1"/>
            <a:r>
              <a:rPr lang="en-US" dirty="0" smtClean="0"/>
              <a:t>People more sexually active</a:t>
            </a:r>
          </a:p>
          <a:p>
            <a:pPr lvl="1"/>
            <a:r>
              <a:rPr lang="en-US" dirty="0" smtClean="0"/>
              <a:t>Decreased age of sexual debut</a:t>
            </a:r>
          </a:p>
          <a:p>
            <a:pPr lvl="1"/>
            <a:r>
              <a:rPr lang="en-US" dirty="0" smtClean="0"/>
              <a:t>Increased proportion of subjects with homosexual experience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9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Case-control studies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groups of subjects with and without disease</a:t>
            </a:r>
          </a:p>
          <a:p>
            <a:pPr lvl="1"/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Controls</a:t>
            </a:r>
          </a:p>
          <a:p>
            <a:r>
              <a:rPr lang="en-US" dirty="0"/>
              <a:t>Controls representing the base population of the cases</a:t>
            </a:r>
          </a:p>
          <a:p>
            <a:r>
              <a:rPr lang="en-US" dirty="0" smtClean="0"/>
              <a:t>Exploring </a:t>
            </a:r>
            <a:r>
              <a:rPr lang="en-US" dirty="0"/>
              <a:t>whether exposure in the two groups differ</a:t>
            </a:r>
          </a:p>
          <a:p>
            <a:pPr lvl="1"/>
            <a:r>
              <a:rPr lang="en-US" dirty="0" smtClean="0"/>
              <a:t>Registration of exposure </a:t>
            </a:r>
            <a:r>
              <a:rPr lang="en-US" dirty="0"/>
              <a:t>for each subject</a:t>
            </a:r>
            <a:endParaRPr lang="en-US" dirty="0" smtClean="0"/>
          </a:p>
          <a:p>
            <a:r>
              <a:rPr lang="en-US" dirty="0" smtClean="0"/>
              <a:t>Retrospective</a:t>
            </a:r>
          </a:p>
          <a:p>
            <a:pPr lvl="1"/>
            <a:r>
              <a:rPr lang="en-US" dirty="0" smtClean="0"/>
              <a:t>Going back in time to obtain information about exposure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Case-control studies,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</a:t>
            </a:r>
            <a:r>
              <a:rPr lang="en-US" dirty="0"/>
              <a:t>advantages</a:t>
            </a:r>
          </a:p>
          <a:p>
            <a:pPr lvl="1"/>
            <a:r>
              <a:rPr lang="en-US" dirty="0"/>
              <a:t>Easy, quick, and inexpensive</a:t>
            </a:r>
          </a:p>
          <a:p>
            <a:pPr lvl="1"/>
            <a:r>
              <a:rPr lang="en-US" dirty="0"/>
              <a:t>Well suited for rare diseases</a:t>
            </a:r>
          </a:p>
          <a:p>
            <a:pPr lvl="1"/>
            <a:r>
              <a:rPr lang="en-US" dirty="0"/>
              <a:t>Several exposures possible</a:t>
            </a:r>
          </a:p>
          <a:p>
            <a:pPr lvl="1"/>
            <a:r>
              <a:rPr lang="en-US" dirty="0"/>
              <a:t>Drop-out avoided</a:t>
            </a:r>
          </a:p>
          <a:p>
            <a:r>
              <a:rPr lang="en-US" dirty="0"/>
              <a:t>Exposures registered </a:t>
            </a:r>
            <a:r>
              <a:rPr lang="en-US" u="sng" dirty="0"/>
              <a:t>after</a:t>
            </a:r>
            <a:r>
              <a:rPr lang="en-US" dirty="0"/>
              <a:t> diagnosis of disease</a:t>
            </a:r>
          </a:p>
          <a:p>
            <a:pPr lvl="1"/>
            <a:r>
              <a:rPr lang="en-US" dirty="0"/>
              <a:t>Subjects more or </a:t>
            </a:r>
            <a:r>
              <a:rPr lang="en-US"/>
              <a:t>less </a:t>
            </a:r>
            <a:r>
              <a:rPr lang="en-US" smtClean="0"/>
              <a:t>likely </a:t>
            </a:r>
            <a:r>
              <a:rPr lang="en-US" dirty="0"/>
              <a:t>to recall prior exposure depending on outcome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Potential recall bias!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3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Case-control studies,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Investigator knowing disease status of the subjects</a:t>
            </a:r>
          </a:p>
          <a:p>
            <a:pPr lvl="1"/>
            <a:r>
              <a:rPr lang="en-US" dirty="0"/>
              <a:t>More intense interrogation of cases regarding exposure?</a:t>
            </a:r>
          </a:p>
          <a:p>
            <a:r>
              <a:rPr lang="en-US" dirty="0" smtClean="0"/>
              <a:t>Some </a:t>
            </a:r>
            <a:r>
              <a:rPr lang="en-US" dirty="0"/>
              <a:t>further disadvantages</a:t>
            </a:r>
          </a:p>
          <a:p>
            <a:pPr lvl="1"/>
            <a:r>
              <a:rPr lang="en-US" dirty="0"/>
              <a:t>Unsuited for rare exposures</a:t>
            </a:r>
          </a:p>
          <a:p>
            <a:pPr lvl="1"/>
            <a:r>
              <a:rPr lang="en-US" dirty="0"/>
              <a:t>Restricted to only one disease</a:t>
            </a:r>
          </a:p>
          <a:p>
            <a:pPr lvl="1"/>
            <a:r>
              <a:rPr lang="en-US" dirty="0"/>
              <a:t>Estimation of disease occurrence (prevalence and incidence) not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Odds ratio as effect measure</a:t>
            </a:r>
          </a:p>
          <a:p>
            <a:pPr lvl="1"/>
            <a:r>
              <a:rPr lang="en-US" dirty="0" smtClean="0"/>
              <a:t>Interpreted as relative risk for </a:t>
            </a:r>
            <a:r>
              <a:rPr lang="en-US" u="sng" dirty="0" smtClean="0"/>
              <a:t>rare</a:t>
            </a:r>
            <a:r>
              <a:rPr lang="en-US" dirty="0" smtClean="0"/>
              <a:t> diseases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2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10.7 in Aalen et al. (2006)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650"/>
            <a:ext cx="10515600" cy="3110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10.7 in Aalen et al. (2006),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Danish case-control study of malignant melanoma</a:t>
            </a:r>
          </a:p>
          <a:p>
            <a:pPr lvl="1"/>
            <a:r>
              <a:rPr lang="en-US" dirty="0" smtClean="0"/>
              <a:t>Cases </a:t>
            </a:r>
            <a:r>
              <a:rPr lang="en-US" dirty="0"/>
              <a:t>of newly diagnosed patients aged 20–79 years</a:t>
            </a:r>
          </a:p>
          <a:p>
            <a:pPr lvl="1"/>
            <a:r>
              <a:rPr lang="en-US" dirty="0" smtClean="0"/>
              <a:t>Controls </a:t>
            </a:r>
            <a:r>
              <a:rPr lang="en-US" dirty="0"/>
              <a:t>in the same </a:t>
            </a:r>
            <a:r>
              <a:rPr lang="en-US" dirty="0" smtClean="0"/>
              <a:t>age group </a:t>
            </a:r>
            <a:r>
              <a:rPr lang="en-US" dirty="0"/>
              <a:t>and from the same geographical area</a:t>
            </a:r>
          </a:p>
          <a:p>
            <a:r>
              <a:rPr lang="en-US" dirty="0" smtClean="0"/>
              <a:t>Investigating risk factors of malignant melanoma</a:t>
            </a:r>
          </a:p>
          <a:p>
            <a:r>
              <a:rPr lang="en-US" dirty="0"/>
              <a:t>Cases and controls interviewed about exposures</a:t>
            </a:r>
          </a:p>
          <a:p>
            <a:pPr lvl="1"/>
            <a:r>
              <a:rPr lang="en-US" dirty="0"/>
              <a:t>Number of raised nevi (moles) on the </a:t>
            </a:r>
            <a:r>
              <a:rPr lang="en-US" dirty="0" smtClean="0"/>
              <a:t>arms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Constructing a two-by-two table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8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10.7 in Aalen et al. (2006), cont.</a:t>
            </a:r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862393"/>
              </p:ext>
            </p:extLst>
          </p:nvPr>
        </p:nvGraphicFramePr>
        <p:xfrm>
          <a:off x="2880000" y="2340000"/>
          <a:ext cx="6480000" cy="21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0"/>
                <a:gridCol w="2160000"/>
                <a:gridCol w="2160000"/>
              </a:tblGrid>
              <a:tr h="54000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Number of raised nevi on the arms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5+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Cases</a:t>
                      </a:r>
                      <a:endParaRPr lang="en-US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231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Controls</a:t>
                      </a:r>
                      <a:endParaRPr lang="en-US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635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040000" y="3420000"/>
            <a:ext cx="432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040000" y="3960000"/>
            <a:ext cx="432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10.7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Association between raised nevi and malignant melanoma?</a:t>
                </a:r>
              </a:p>
              <a:p>
                <a:pPr lvl="1"/>
                <a:r>
                  <a:rPr lang="en-US" dirty="0" smtClean="0"/>
                  <a:t>Odds ratio as effect measure</a:t>
                </a:r>
              </a:p>
              <a:p>
                <a:r>
                  <a:rPr lang="en-US" dirty="0" smtClean="0"/>
                  <a:t>Defining odds of malignant melanoma in both exposure groups</a:t>
                </a:r>
              </a:p>
              <a:p>
                <a:pPr lvl="1"/>
                <a:r>
                  <a:rPr lang="en-US" dirty="0" smtClean="0"/>
                  <a:t>5+ raised nevi on the arms: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0</a:t>
                </a:r>
                <a:r>
                  <a:rPr lang="en-US" dirty="0" smtClean="0"/>
                  <a:t> raised nevi on the arms: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Calculating crude odds ratio of malignant </a:t>
                </a:r>
                <a:r>
                  <a:rPr lang="en-US" dirty="0" smtClean="0"/>
                  <a:t>melanoma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smtClean="0">
                        <a:latin typeface="Cambria Math"/>
                      </a:rPr>
                      <m:t>OR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76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39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231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635</m:t>
                            </m:r>
                          </m:den>
                        </m:f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76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×635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231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×39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=5.4</m:t>
                    </m:r>
                    <m:r>
                      <a:rPr lang="nb-NO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95%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CI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:</m:t>
                        </m:r>
                        <m:r>
                          <a:rPr lang="nb-NO" b="0" i="1" smtClean="0">
                            <a:latin typeface="Cambria Math"/>
                          </a:rPr>
                          <m:t> 3.5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–</m:t>
                        </m:r>
                        <m:r>
                          <a:rPr lang="nb-NO" b="0" i="1" smtClean="0">
                            <a:latin typeface="Cambria Math"/>
                          </a:rPr>
                          <m:t>8.1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912000" y="3168000"/>
            <a:ext cx="1836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768000" y="3582000"/>
            <a:ext cx="1836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smtClean="0"/>
              <a:t>epidemiological studies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epidemiological studies</a:t>
            </a:r>
          </a:p>
          <a:p>
            <a:pPr lvl="1"/>
            <a:r>
              <a:rPr lang="en-US" dirty="0" smtClean="0"/>
              <a:t>Observational studies</a:t>
            </a:r>
          </a:p>
          <a:p>
            <a:pPr lvl="1"/>
            <a:r>
              <a:rPr lang="en-US" dirty="0" smtClean="0"/>
              <a:t>Experimental studies</a:t>
            </a:r>
          </a:p>
          <a:p>
            <a:r>
              <a:rPr lang="en-US" dirty="0" smtClean="0"/>
              <a:t>Four types of observational studies</a:t>
            </a:r>
          </a:p>
          <a:p>
            <a:pPr lvl="1"/>
            <a:r>
              <a:rPr lang="en-US" dirty="0" smtClean="0"/>
              <a:t>Ecological studies</a:t>
            </a:r>
          </a:p>
          <a:p>
            <a:pPr lvl="1"/>
            <a:r>
              <a:rPr lang="en-US" dirty="0" smtClean="0"/>
              <a:t>Cross-sectional studies</a:t>
            </a:r>
          </a:p>
          <a:p>
            <a:pPr lvl="1"/>
            <a:r>
              <a:rPr lang="en-US" dirty="0" smtClean="0"/>
              <a:t>Case-control studies</a:t>
            </a:r>
          </a:p>
          <a:p>
            <a:pPr lvl="1"/>
            <a:r>
              <a:rPr lang="en-US" dirty="0" smtClean="0"/>
              <a:t>Cohort studies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7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10.7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Several potential confounding variables</a:t>
                </a:r>
              </a:p>
              <a:p>
                <a:pPr lvl="1"/>
                <a:r>
                  <a:rPr lang="en-US" dirty="0" smtClean="0"/>
                  <a:t>Sex</a:t>
                </a:r>
              </a:p>
              <a:p>
                <a:pPr lvl="1"/>
                <a:r>
                  <a:rPr lang="en-US" dirty="0" smtClean="0"/>
                  <a:t>Freckles</a:t>
                </a:r>
              </a:p>
              <a:p>
                <a:pPr lvl="1"/>
                <a:r>
                  <a:rPr lang="en-US" dirty="0" smtClean="0"/>
                  <a:t>Hair color</a:t>
                </a:r>
              </a:p>
              <a:p>
                <a:pPr lvl="1"/>
                <a:r>
                  <a:rPr lang="en-US" dirty="0" smtClean="0"/>
                  <a:t>Skin color</a:t>
                </a:r>
              </a:p>
              <a:p>
                <a:r>
                  <a:rPr lang="en-US" dirty="0" smtClean="0"/>
                  <a:t>Using logistic regression to estimate adjusted </a:t>
                </a:r>
                <a:r>
                  <a:rPr lang="en-US" smtClean="0"/>
                  <a:t>odds ratio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OR</m:t>
                    </m:r>
                    <m:r>
                      <a:rPr lang="nb-NO" b="0" i="1" smtClean="0">
                        <a:latin typeface="Cambria Math"/>
                      </a:rPr>
                      <m:t>=5.1 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95%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CI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:</m:t>
                        </m:r>
                        <m:r>
                          <a:rPr lang="nb-NO" b="0" i="1" smtClean="0">
                            <a:latin typeface="Cambria Math"/>
                          </a:rPr>
                          <m:t> 3.3</m:t>
                        </m:r>
                        <m:r>
                          <m:rPr>
                            <m:nor/>
                          </m:rPr>
                          <a:rPr lang="nb-NO" b="0" smtClean="0">
                            <a:latin typeface="Cambria Math"/>
                          </a:rPr>
                          <m:t>–</m:t>
                        </m:r>
                        <m:r>
                          <a:rPr lang="nb-NO" b="0" i="1" smtClean="0">
                            <a:latin typeface="Cambria Math"/>
                          </a:rPr>
                          <m:t>7.9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Raised nevi on the arms associated with risk of malignant melanoma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068000" y="4428000"/>
            <a:ext cx="1008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</a:t>
            </a:r>
            <a:r>
              <a:rPr lang="en-US" dirty="0" err="1" smtClean="0"/>
              <a:t>Skovlund</a:t>
            </a:r>
            <a:r>
              <a:rPr lang="en-US" dirty="0" smtClean="0"/>
              <a:t> E, Veierød MB. 2006.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dirty="0" err="1" smtClean="0"/>
              <a:t>akademisk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Armstrong </a:t>
            </a:r>
            <a:r>
              <a:rPr lang="en-US" dirty="0"/>
              <a:t>B, Doll R. Environmental factors and cancer incidence and mortality in different countries, with special reference to dietary practices. </a:t>
            </a:r>
            <a:r>
              <a:rPr lang="en-US" i="1" dirty="0" err="1"/>
              <a:t>Int</a:t>
            </a:r>
            <a:r>
              <a:rPr lang="en-US" i="1" dirty="0"/>
              <a:t> J Cancer</a:t>
            </a:r>
            <a:r>
              <a:rPr lang="en-US" dirty="0"/>
              <a:t>. 1975;15(4):617-631. doi:10.1002/ijc.2910150411</a:t>
            </a:r>
            <a:endParaRPr lang="en-US" dirty="0" smtClean="0"/>
          </a:p>
          <a:p>
            <a:r>
              <a:rPr lang="en-US" dirty="0"/>
              <a:t>Osterlind A, Tucker MA, </a:t>
            </a:r>
            <a:r>
              <a:rPr lang="en-US" dirty="0" err="1"/>
              <a:t>Hou</a:t>
            </a:r>
            <a:r>
              <a:rPr lang="en-US" dirty="0"/>
              <a:t>-Jensen K, Stone BJ, </a:t>
            </a:r>
            <a:r>
              <a:rPr lang="en-US" dirty="0" err="1"/>
              <a:t>Engholm</a:t>
            </a:r>
            <a:r>
              <a:rPr lang="en-US" dirty="0"/>
              <a:t> G, Jensen OM. The Danish case-control study of cutaneous malignant melanoma. I. Importance of host factors. </a:t>
            </a:r>
            <a:r>
              <a:rPr lang="en-US" i="1" dirty="0" err="1"/>
              <a:t>Int</a:t>
            </a:r>
            <a:r>
              <a:rPr lang="en-US" i="1" dirty="0"/>
              <a:t> J Cancer</a:t>
            </a:r>
            <a:r>
              <a:rPr lang="en-US" dirty="0"/>
              <a:t>. 1988;42(2):200-206. </a:t>
            </a:r>
            <a:r>
              <a:rPr lang="en-US" dirty="0" smtClean="0"/>
              <a:t>doi:10.1002/ijc.2910420210.</a:t>
            </a:r>
          </a:p>
          <a:p>
            <a:r>
              <a:rPr lang="en-US" dirty="0" smtClean="0"/>
              <a:t>Træen B, </a:t>
            </a:r>
            <a:r>
              <a:rPr lang="en-US" dirty="0" err="1"/>
              <a:t>Stigum</a:t>
            </a:r>
            <a:r>
              <a:rPr lang="en-US" dirty="0"/>
              <a:t> </a:t>
            </a:r>
            <a:r>
              <a:rPr lang="en-US" dirty="0" smtClean="0"/>
              <a:t>H, Magnus </a:t>
            </a:r>
            <a:r>
              <a:rPr lang="en-US" dirty="0"/>
              <a:t>P</a:t>
            </a:r>
            <a:r>
              <a:rPr lang="en-US" dirty="0" smtClean="0"/>
              <a:t>. </a:t>
            </a:r>
            <a:r>
              <a:rPr lang="nb-NO" dirty="0"/>
              <a:t>Rapport fra seksualvaneundersøkelsene i 1987, 1992</a:t>
            </a:r>
            <a:r>
              <a:rPr lang="nb-NO" dirty="0" smtClean="0"/>
              <a:t>, </a:t>
            </a:r>
            <a:r>
              <a:rPr lang="en-US" dirty="0" smtClean="0"/>
              <a:t>1997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smtClean="0"/>
              <a:t>2002. </a:t>
            </a:r>
            <a:r>
              <a:rPr lang="en-US" i="1" dirty="0" smtClean="0"/>
              <a:t>Norwegian Institute of Public Health</a:t>
            </a:r>
            <a:r>
              <a:rPr lang="en-US" dirty="0" smtClean="0"/>
              <a:t>. </a:t>
            </a:r>
            <a:r>
              <a:rPr lang="en-US" dirty="0"/>
              <a:t>2003. </a:t>
            </a:r>
            <a:r>
              <a:rPr lang="en-US" dirty="0">
                <a:hlinkClick r:id="rId2"/>
              </a:rPr>
              <a:t>https://www.fhi.no/publ/eldre/rapport-fra-seksualvane-undersokels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studies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unit at population (or community level)</a:t>
            </a:r>
          </a:p>
          <a:p>
            <a:pPr lvl="1"/>
            <a:r>
              <a:rPr lang="en-US" dirty="0" smtClean="0"/>
              <a:t>Groups of individuals instead of individuals</a:t>
            </a:r>
          </a:p>
          <a:p>
            <a:r>
              <a:rPr lang="en-US" dirty="0" smtClean="0"/>
              <a:t>Correlation study of different populations being a typical example</a:t>
            </a:r>
          </a:p>
          <a:p>
            <a:pPr lvl="1"/>
            <a:r>
              <a:rPr lang="en-US" dirty="0" smtClean="0"/>
              <a:t>Comparing occurrence of disease with mean exposure</a:t>
            </a:r>
          </a:p>
          <a:p>
            <a:r>
              <a:rPr lang="en-US" dirty="0" smtClean="0"/>
              <a:t>Several advantages</a:t>
            </a:r>
          </a:p>
          <a:p>
            <a:pPr lvl="1"/>
            <a:r>
              <a:rPr lang="en-US" dirty="0" smtClean="0"/>
              <a:t>Inexpensive</a:t>
            </a:r>
          </a:p>
          <a:p>
            <a:pPr lvl="1"/>
            <a:r>
              <a:rPr lang="en-US" dirty="0" smtClean="0"/>
              <a:t>Exposure at population level more stable than at individual level</a:t>
            </a:r>
          </a:p>
          <a:p>
            <a:pPr lvl="1"/>
            <a:r>
              <a:rPr lang="en-US" dirty="0" smtClean="0"/>
              <a:t>Potentially big contrasts in exposure between populations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2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studies,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weaknesses</a:t>
            </a:r>
            <a:endParaRPr lang="en-US" dirty="0"/>
          </a:p>
          <a:p>
            <a:pPr lvl="1"/>
            <a:r>
              <a:rPr lang="en-US" dirty="0"/>
              <a:t>Exposure and disease measured at group level (exposed </a:t>
            </a:r>
            <a:r>
              <a:rPr lang="en-US" dirty="0" smtClean="0"/>
              <a:t>becoming diseased?)</a:t>
            </a:r>
            <a:endParaRPr lang="en-US" dirty="0"/>
          </a:p>
          <a:p>
            <a:pPr lvl="1"/>
            <a:r>
              <a:rPr lang="en-US" dirty="0" smtClean="0"/>
              <a:t>Not possible </a:t>
            </a:r>
            <a:r>
              <a:rPr lang="en-US" smtClean="0"/>
              <a:t>to control </a:t>
            </a:r>
            <a:r>
              <a:rPr lang="en-US" dirty="0"/>
              <a:t>for confounding at individual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Cannot alone establish association between exposure and disease</a:t>
            </a:r>
          </a:p>
          <a:p>
            <a:pPr lvl="1"/>
            <a:r>
              <a:rPr lang="en-US" dirty="0" smtClean="0"/>
              <a:t>Providing important hypotheses</a:t>
            </a:r>
          </a:p>
          <a:p>
            <a:pPr lvl="1"/>
            <a:r>
              <a:rPr lang="en-US" dirty="0" smtClean="0"/>
              <a:t>Must be verified by using other study designs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10.5 in Aalen et al. (2006)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57" y="1825625"/>
            <a:ext cx="8306886" cy="366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10.5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Correlation study of environmental factors and cancer</a:t>
                </a:r>
              </a:p>
              <a:p>
                <a:pPr lvl="1"/>
                <a:r>
                  <a:rPr lang="en-US" dirty="0" smtClean="0"/>
                  <a:t>Incidence rates for 27 cancers in 23 countries</a:t>
                </a:r>
              </a:p>
              <a:p>
                <a:pPr lvl="1"/>
                <a:r>
                  <a:rPr lang="en-US" dirty="0" smtClean="0"/>
                  <a:t>Mortality </a:t>
                </a:r>
                <a:r>
                  <a:rPr lang="en-US" dirty="0"/>
                  <a:t>rates for </a:t>
                </a:r>
                <a:r>
                  <a:rPr lang="en-US" dirty="0" smtClean="0"/>
                  <a:t>14 </a:t>
                </a:r>
                <a:r>
                  <a:rPr lang="en-US" dirty="0"/>
                  <a:t>cancers in </a:t>
                </a:r>
                <a:r>
                  <a:rPr lang="en-US" dirty="0" smtClean="0"/>
                  <a:t>32 </a:t>
                </a:r>
                <a:r>
                  <a:rPr lang="en-US" dirty="0"/>
                  <a:t>countries</a:t>
                </a:r>
              </a:p>
              <a:p>
                <a:r>
                  <a:rPr lang="en-US" dirty="0" smtClean="0"/>
                  <a:t>Pointers to environmental factors in the etiology of cancer</a:t>
                </a:r>
              </a:p>
              <a:p>
                <a:r>
                  <a:rPr lang="en-US" dirty="0" smtClean="0"/>
                  <a:t>Per caput daily total fat consumption and incidence of breast cancer</a:t>
                </a:r>
              </a:p>
              <a:p>
                <a:pPr lvl="1"/>
                <a:r>
                  <a:rPr lang="en-US" dirty="0" smtClean="0"/>
                  <a:t>Pearson’s correlation coefficient: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𝑟</m:t>
                    </m:r>
                    <m:r>
                      <a:rPr lang="nb-NO" b="0" i="1" smtClean="0">
                        <a:latin typeface="Cambria Math"/>
                      </a:rPr>
                      <m:t>=0.79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Difference in incidence not necessarily due to difference in fat consumption</a:t>
                </a:r>
              </a:p>
              <a:p>
                <a:pPr lvl="1"/>
                <a:r>
                  <a:rPr lang="en-US" dirty="0" smtClean="0"/>
                  <a:t>Confounding variables related to diet and lifestyle of great importance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688000" y="4068000"/>
            <a:ext cx="11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10.5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Per caput daily meat consumption and incidence of colon cancer</a:t>
                </a:r>
              </a:p>
              <a:p>
                <a:pPr lvl="1"/>
                <a:r>
                  <a:rPr lang="en-US" dirty="0" smtClean="0"/>
                  <a:t>Pearson’s correlation coefficient, men: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𝑟</m:t>
                    </m:r>
                    <m:r>
                      <a:rPr lang="nb-NO" b="0" i="1" smtClean="0">
                        <a:latin typeface="Cambria Math"/>
                      </a:rPr>
                      <m:t>=0.85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Pearson’s correlation coefficient, </a:t>
                </a:r>
                <a:r>
                  <a:rPr lang="en-US" dirty="0" smtClean="0"/>
                  <a:t>women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𝑟</m:t>
                    </m:r>
                    <m:r>
                      <a:rPr lang="nb-NO" i="1">
                        <a:latin typeface="Cambria Math"/>
                      </a:rPr>
                      <m:t>=0.89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indications of diet impact on cancer risk from ecological studies</a:t>
                </a:r>
              </a:p>
              <a:p>
                <a:r>
                  <a:rPr lang="en-US" dirty="0" smtClean="0"/>
                  <a:t>Several case-control studies and cohort studies also conducted</a:t>
                </a:r>
              </a:p>
              <a:p>
                <a:pPr lvl="1"/>
                <a:r>
                  <a:rPr lang="en-US" smtClean="0"/>
                  <a:t>Exploring association </a:t>
                </a:r>
                <a:r>
                  <a:rPr lang="en-US" dirty="0" smtClean="0"/>
                  <a:t>between fat consumption and risk of breast cancer</a:t>
                </a:r>
              </a:p>
              <a:p>
                <a:pPr lvl="1"/>
                <a:r>
                  <a:rPr lang="en-US" dirty="0" smtClean="0"/>
                  <a:t>Total fat consumption not considered important risk factor for breast cancer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372000" y="2286000"/>
            <a:ext cx="11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6768000" y="2682000"/>
            <a:ext cx="118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Cross-sectional studies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Measuring </a:t>
            </a:r>
            <a:r>
              <a:rPr lang="en-US" dirty="0" smtClean="0"/>
              <a:t>prevalence of disease or risk factor at a particular time</a:t>
            </a:r>
          </a:p>
          <a:p>
            <a:r>
              <a:rPr lang="en-US" dirty="0" smtClean="0"/>
              <a:t>Some obvious benefits</a:t>
            </a:r>
          </a:p>
          <a:p>
            <a:pPr lvl="1"/>
            <a:r>
              <a:rPr lang="en-US" dirty="0" smtClean="0"/>
              <a:t>Relatively quick, inexpensive, and easy to understand</a:t>
            </a:r>
          </a:p>
          <a:p>
            <a:pPr lvl="1"/>
            <a:r>
              <a:rPr lang="en-US" dirty="0" smtClean="0"/>
              <a:t>Can be standardized</a:t>
            </a:r>
          </a:p>
          <a:p>
            <a:pPr lvl="1"/>
            <a:r>
              <a:rPr lang="en-US" dirty="0" smtClean="0"/>
              <a:t>Possible to examine many variables in the same study</a:t>
            </a:r>
          </a:p>
          <a:p>
            <a:r>
              <a:rPr lang="en-US" dirty="0" smtClean="0"/>
              <a:t>Several weaknesses</a:t>
            </a:r>
          </a:p>
          <a:p>
            <a:pPr lvl="1"/>
            <a:r>
              <a:rPr lang="en-US" dirty="0" smtClean="0"/>
              <a:t>Cannot estimate risk of disease</a:t>
            </a:r>
          </a:p>
          <a:p>
            <a:pPr lvl="1"/>
            <a:r>
              <a:rPr lang="en-US" dirty="0" smtClean="0"/>
              <a:t>Can only establish association between exposure and disease – not causality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3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Cross-sectional studies,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findings must be checked by using other study designs</a:t>
            </a:r>
          </a:p>
          <a:p>
            <a:r>
              <a:rPr lang="en-US" dirty="0" smtClean="0"/>
              <a:t>Observed changes over time by repeated cross-sectional studies</a:t>
            </a:r>
          </a:p>
          <a:p>
            <a:pPr lvl="1"/>
            <a:r>
              <a:rPr lang="en-US" dirty="0" smtClean="0"/>
              <a:t>May reflect real time trends</a:t>
            </a:r>
          </a:p>
          <a:p>
            <a:pPr lvl="1"/>
            <a:r>
              <a:rPr lang="en-US" dirty="0" smtClean="0"/>
              <a:t>Findings due to differences between participants at </a:t>
            </a:r>
            <a:r>
              <a:rPr lang="en-US" smtClean="0"/>
              <a:t>different times?</a:t>
            </a:r>
            <a:endParaRPr lang="en-US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09/24/2020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1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14188</TotalTime>
  <Words>1226</Words>
  <Application>Microsoft Office PowerPoint</Application>
  <PresentationFormat>Egendefinert</PresentationFormat>
  <Paragraphs>211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OUS - Overordnet – ENG</vt:lpstr>
      <vt:lpstr>Epidemiological Studies – Part 1</vt:lpstr>
      <vt:lpstr>Types of epidemiological studies</vt:lpstr>
      <vt:lpstr>Ecological studies</vt:lpstr>
      <vt:lpstr>Ecological studies, cont.</vt:lpstr>
      <vt:lpstr>Example 10.5 in Aalen et al. (2006)</vt:lpstr>
      <vt:lpstr>Example 10.5 in Aalen et al. (2006), cont.</vt:lpstr>
      <vt:lpstr>Example 10.5 in Aalen et al. (2006), cont.</vt:lpstr>
      <vt:lpstr>Cross-sectional studies</vt:lpstr>
      <vt:lpstr>Cross-sectional studies, cont.</vt:lpstr>
      <vt:lpstr>Example 10.6 in Aalen et al. (2006)</vt:lpstr>
      <vt:lpstr>Example 10.6 in Aalen et al. (2006), cont.</vt:lpstr>
      <vt:lpstr>Example 10.6 in Aalen et al. (2006), cont.</vt:lpstr>
      <vt:lpstr>Case-control studies</vt:lpstr>
      <vt:lpstr>Case-control studies, cont.</vt:lpstr>
      <vt:lpstr>Case-control studies, cont.</vt:lpstr>
      <vt:lpstr>Example 10.7 in Aalen et al. (2006)</vt:lpstr>
      <vt:lpstr>Example 10.7 in Aalen et al. (2006), cont.</vt:lpstr>
      <vt:lpstr>Example 10.7 in Aalen et al. (2006), cont.</vt:lpstr>
      <vt:lpstr>Example 10.7 in Aalen et al. (2006), cont.</vt:lpstr>
      <vt:lpstr>Example 10.7 in Aalen et al. (2006),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Pernille Frese</cp:lastModifiedBy>
  <cp:revision>2512</cp:revision>
  <cp:lastPrinted>2019-09-03T08:42:04Z</cp:lastPrinted>
  <dcterms:created xsi:type="dcterms:W3CDTF">2019-06-26T08:58:56Z</dcterms:created>
  <dcterms:modified xsi:type="dcterms:W3CDTF">2020-09-24T07:04:44Z</dcterms:modified>
</cp:coreProperties>
</file>